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Shadows Into Light Two"/>
      <p:regular r:id="rId32"/>
    </p:embeddedFont>
    <p:embeddedFont>
      <p:font typeface="Shadows Into Light"/>
      <p:regular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hadowsIntoLight-regular.fntdata"/><Relationship Id="rId10" Type="http://schemas.openxmlformats.org/officeDocument/2006/relationships/slide" Target="slides/slide5.xml"/><Relationship Id="rId32" Type="http://schemas.openxmlformats.org/officeDocument/2006/relationships/font" Target="fonts/ShadowsIntoLightTwo-regular.fntdata"/><Relationship Id="rId13" Type="http://schemas.openxmlformats.org/officeDocument/2006/relationships/slide" Target="slides/slide8.xml"/><Relationship Id="rId35" Type="http://schemas.openxmlformats.org/officeDocument/2006/relationships/font" Target="fonts/Comfortaa-bold.fntdata"/><Relationship Id="rId12" Type="http://schemas.openxmlformats.org/officeDocument/2006/relationships/slide" Target="slides/slide7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1348076ec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1348076ec_1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1348076ec_1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41348076ec_1_5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fe43f21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60fe43f21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0af0bd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610af0bdd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10c371e4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610c371e4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348076ec_1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41348076ec_1_6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1348076ec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41348076ec_1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hyperlink" Target="https://teach.classdojo.com/#/classes/5d48d734beba81e8cc85998c/story" TargetMode="External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hyperlink" Target="https://www.signupgenius.com/go/5080a44afad2da0fc1-1sttrimester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hyperlink" Target="https://www.signupgenius.com/go/5080A44AFAD2DA0FC1-classro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hyperlink" Target="https://www.signupgenius.com/go/5080a44afad2da0fc1-volunteer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hyperlink" Target="https://www.signupgenius.com/go/5080a44afad2da0fc1-1sttrimester" TargetMode="External"/><Relationship Id="rId5" Type="http://schemas.openxmlformats.org/officeDocument/2006/relationships/hyperlink" Target="https://www.signupgenius.com/go/5080A44AFAD2DA0FC1-classroom" TargetMode="External"/><Relationship Id="rId6" Type="http://schemas.openxmlformats.org/officeDocument/2006/relationships/hyperlink" Target="https://www.signupgenius.com/go/5080A44AFAD2DA0FC1-volunteer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hyperlink" Target="mailto:Jane.Weir@sausd.us" TargetMode="External"/><Relationship Id="rId5" Type="http://schemas.openxmlformats.org/officeDocument/2006/relationships/hyperlink" Target="mailto:Jane.Weir@sausd.u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s://www.sausd.us/domain/748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1802150" y="1939025"/>
            <a:ext cx="6837300" cy="3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Students need to bring a folder to school everyday.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Monthly Homework Packet is due every Friday.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Friday Flyers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- I will be collecting all flyers  throughout the week and sending them home on Friday, with exception to time sensitive informative flyers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1267275" y="2172925"/>
            <a:ext cx="64023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1667425" y="2172925"/>
            <a:ext cx="5580000" cy="29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1311825" y="2039575"/>
            <a:ext cx="64023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Golden Rule: </a:t>
            </a:r>
            <a:endParaRPr b="1" sz="55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Treat Others as You Want to be Treated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*warnings (always)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*teachable moments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2000875" y="1983950"/>
            <a:ext cx="6090900" cy="3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Comfortaa"/>
                <a:ea typeface="Comfortaa"/>
                <a:cs typeface="Comfortaa"/>
                <a:sym typeface="Comfortaa"/>
              </a:rPr>
              <a:t>Buggy Behavior</a:t>
            </a:r>
            <a:endParaRPr b="1" sz="3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for Individual Behavior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All students start on Purple leaf and progress down and back up based on behavior. Red pot earns brief (2-5min.) time out.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Students on purple or blue leaf receive sticker at end of day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988650" y="1827700"/>
            <a:ext cx="6971400" cy="3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Potato Head Party</a:t>
            </a:r>
            <a:endParaRPr b="1"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(whole group behavior)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When all students are collectively  behaving well. They earn a part of Mr. Potato Head. When Mr. Potato Head has all his parts, the class is rewarded with a learning movie or Go Noodle (dance party) and potato chips, graham cracker or other similar type snack.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1001175" y="1986900"/>
            <a:ext cx="6546900" cy="3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PBIS</a:t>
            </a:r>
            <a:endParaRPr b="1"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Positive Reinforcement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Turtle Dollars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Turtle Store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latin typeface="Comfortaa"/>
                <a:ea typeface="Comfortaa"/>
                <a:cs typeface="Comfortaa"/>
                <a:sym typeface="Comfortaa"/>
              </a:rPr>
              <a:t>Santiago Scholars are Ready, Responsible, </a:t>
            </a:r>
            <a:r>
              <a:rPr i="1"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Respectful.</a:t>
            </a:r>
            <a:endParaRPr i="1" sz="2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1786450" y="1534200"/>
            <a:ext cx="6317700" cy="4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 CLASS DOJO</a:t>
            </a:r>
            <a:endParaRPr b="1" sz="1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 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Please sign up for the app. I shar     share photos, school events, donation  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request, ect. Class Dojo has a message    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center, making communication easy simple.  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Message me anytime!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*please do NOT re-post photos on social media</a:t>
            </a:r>
            <a:endParaRPr b="1" sz="2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4"/>
              </a:rPr>
              <a:t>https://teach.classdojo.com/#/classes/5d48d734beba81e8cc85998c/story</a:t>
            </a:r>
            <a:endParaRPr b="1" sz="2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99990">
            <a:off x="1625807" y="1933092"/>
            <a:ext cx="1928585" cy="131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1585900" y="1681250"/>
            <a:ext cx="6559500" cy="3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omfortaa"/>
                <a:ea typeface="Comfortaa"/>
                <a:cs typeface="Comfortaa"/>
                <a:sym typeface="Comfortaa"/>
              </a:rPr>
              <a:t>SIGN UP GENIUS</a:t>
            </a:r>
            <a:endParaRPr b="1"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  A 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tool for 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scheduling 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conferences &amp; volunteers and dontation requests: please click the link</a:t>
            </a:r>
            <a:endParaRPr b="1" sz="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en-US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https://www.signupgenius.com/go/5080a44afad2da0fc1-1sttrimester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975" y="2991300"/>
            <a:ext cx="2306600" cy="24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2800" y="3011913"/>
            <a:ext cx="2945025" cy="24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1091625" y="1805400"/>
            <a:ext cx="7084500" cy="3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Student Donation: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eadphone for your child compatible with iPads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Classroom Donation Items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: hand sanitizer, wet wipes, baby wipes, paper towels, Kleenex tissues, baggies and graham crackers for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Potato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 Head party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https://www.signupgenius.com/go/5080A44AFAD2DA0FC1-classroom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1874225" y="1899775"/>
            <a:ext cx="67758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Progress Report Cards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Sept 20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Veterans Day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 Nov. 11th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Student Free Day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Nov. 22th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Thanksgiving Week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 Nov. 25th-29th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Parent Teacher Conferences: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Nov 18th-21st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(student free 11/22)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Drama Performance:</a:t>
            </a:r>
            <a:endParaRPr b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12/19/19 at 1:15pm &amp; 3/13/20 at 1:25pm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2011975" y="2140300"/>
            <a:ext cx="618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Sign Up for the PTA Membership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The PTA provides assemblies, arts enrichment programs. This year the PTA will host the following  programs: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Art Masters Legacy - Lichtenstein, Sept.6-11 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Imagination Machine - Who,What, Where/Write Away, December 3-4 (K-8)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Imagination Machine - The Writing Show, February 20 (K-8)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12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Art Master Legacy - Wright, March 9-12 (K-5)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**</a:t>
            </a: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Our class goal is 100% membership by end of September.**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061825" y="2009775"/>
            <a:ext cx="6780000" cy="30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Shadows Into Light Two"/>
              <a:buChar char="●"/>
            </a:pPr>
            <a:r>
              <a:rPr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Ms. Jane Weir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Shadows Into Light Two"/>
              <a:buChar char="●"/>
            </a:pPr>
            <a:r>
              <a:rPr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Santiago School for 9 years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Shadows Into Light Two"/>
              <a:buChar char="●"/>
            </a:pPr>
            <a:r>
              <a:rPr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19 years with SAUSD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Shadows Into Light Two"/>
              <a:buChar char="●"/>
            </a:pPr>
            <a:r>
              <a:rPr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I’ve taught Kinder, 1st grade, 4th grade and 5th grade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Shadows Into Light Two"/>
              <a:buChar char="●"/>
            </a:pPr>
            <a:r>
              <a:rPr lang="en-US" sz="36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LOVE KINDER!!</a:t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/>
        </p:nvSpPr>
        <p:spPr>
          <a:xfrm>
            <a:off x="1060725" y="1086300"/>
            <a:ext cx="71382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HANDOUTS</a:t>
            </a:r>
            <a:endParaRPr b="1" sz="5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 Two"/>
              <a:buAutoNum type="arabicPeriod"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Kinder sight words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 Two"/>
              <a:buAutoNum type="arabicPeriod"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September Homework Packet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 Two"/>
              <a:buAutoNum type="arabicPeriod"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Volunteer Forms 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hadows Into Light Two"/>
              <a:buAutoNum type="arabicPeriod"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 Handbook, sign 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&amp; return insert located 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between pgs 40-41 </a:t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1060725" y="946975"/>
            <a:ext cx="7138200" cy="4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Volunteer Opportunities</a:t>
            </a:r>
            <a:endParaRPr b="1" sz="4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https://www.signupgenius.com/go/5080a44afad2da0fc1-volunteer</a:t>
            </a:r>
            <a:endParaRPr b="1" sz="18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Child Creativity Project: October 8th 8:00am-9:30am 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      		 4 parents needed, STEAM Lab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Class: Wednesdays: 10:00am-10:25am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Performances: 12/19/19 &amp; 3/13/19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Computer Lab: Monday &amp; Friday at 11:45-12:30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STEAM LAB: Tuesdays 8:30-9:00am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 Two"/>
              <a:buAutoNum type="arabicPeriod"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Home Projects: As Needed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*Complete SAUSD Volunteer Form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894875" y="1267650"/>
            <a:ext cx="75084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-US"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Conference Schedule Sign Up</a:t>
            </a:r>
            <a:r>
              <a:rPr b="1"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	 </a:t>
            </a:r>
            <a:r>
              <a:rPr lang="en-US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https://www.signupgenius.com/go/5080a44afad2da0fc1-1sttrimester</a:t>
            </a:r>
            <a:endParaRPr sz="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Char char="●"/>
            </a:pPr>
            <a:r>
              <a:rPr b="1" lang="en-US"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Donation Sign Up</a:t>
            </a:r>
            <a:endParaRPr b="1" sz="3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https://www.signupgenius.com/go/5080A44AFAD2DA0FC1-classroom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b="1" lang="en-US"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Volunteer Sign Up </a:t>
            </a:r>
            <a:r>
              <a:rPr lang="en-US" sz="18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https://www.signupgenius.com/go/5080A44AFAD2DA0FC1-volunteer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		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1297925" y="675800"/>
            <a:ext cx="67023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Sign Up Genius</a:t>
            </a:r>
            <a:endParaRPr b="1" sz="6600">
              <a:solidFill>
                <a:srgbClr val="FF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/>
        </p:nvSpPr>
        <p:spPr>
          <a:xfrm>
            <a:off x="1060725" y="1086300"/>
            <a:ext cx="71382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9900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SANTIAGO SCHOOL PRIDE</a:t>
            </a:r>
            <a:endParaRPr b="1" sz="3600">
              <a:solidFill>
                <a:srgbClr val="9900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">
              <a:solidFill>
                <a:srgbClr val="9900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COLLEGE WEDNESDAY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SAUSD and Santiago School encourage all students to prepare for a college education. Each classroom has a adopted a university. Our class has adopted Texas University. Home of the Long Horns! You can purchase a college tee for $10. Students can wear their Texas tee shirt every Wednesday. 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SANTIAGO SPIRIT FRIDAY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PTA is selling Santiago Spirit tee shirts for $10. Students are encouraged to wear 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show their school pride by wearing their Santiago tee every Friday. 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DRAMA DEPT. </a:t>
            </a:r>
            <a:endParaRPr b="1" sz="20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 Drama dept. is also selling spirit tee shirts FOR $10. 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Students may wear their Santiago Drama tee shirt any day 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of the week.</a:t>
            </a:r>
            <a:endParaRPr sz="1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/>
        </p:nvSpPr>
        <p:spPr>
          <a:xfrm>
            <a:off x="622600" y="2539725"/>
            <a:ext cx="80142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hlink"/>
                </a:solidFill>
                <a:uFill>
                  <a:noFill/>
                </a:u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4"/>
              </a:rPr>
              <a:t>Jane.Weir@sausd.</a:t>
            </a:r>
            <a:r>
              <a:rPr b="1" lang="en-US" sz="6000">
                <a:solidFill>
                  <a:srgbClr val="0000FF"/>
                </a:solidFill>
                <a:uFill>
                  <a:noFill/>
                </a:u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5"/>
              </a:rPr>
              <a:t>u</a:t>
            </a:r>
            <a:r>
              <a:rPr b="1" lang="en-US" sz="6000">
                <a:solidFill>
                  <a:srgbClr val="0000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 </a:t>
            </a:r>
            <a:endParaRPr b="1" sz="6000">
              <a:solidFill>
                <a:srgbClr val="0000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9900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</a:t>
            </a:r>
            <a:r>
              <a:rPr b="1" lang="en-US" sz="7000">
                <a:solidFill>
                  <a:srgbClr val="9900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Class Dojo</a:t>
            </a:r>
            <a:endParaRPr b="1" sz="7000">
              <a:solidFill>
                <a:srgbClr val="9900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1127250" y="1976100"/>
            <a:ext cx="6889500" cy="3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8:00-9:35  Lang.Arts:Phonics/Reading/Writing/</a:t>
            </a: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Social Studies</a:t>
            </a:r>
            <a:endParaRPr sz="2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9:35-9:55 	Snack/2nd Chance Breakfast &amp; Recess</a:t>
            </a:r>
            <a:endParaRPr sz="2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10:00-10:15	Rest/</a:t>
            </a: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Music </a:t>
            </a: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Read Aloud</a:t>
            </a: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23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10:15-11:00		Math Lesson/ Math Groups/ ST Math</a:t>
            </a:r>
            <a:endParaRPr sz="23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</a:t>
            </a: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</a:t>
            </a: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:</a:t>
            </a: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00</a:t>
            </a: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-11:45	</a:t>
            </a:r>
            <a:r>
              <a:rPr lang="en-US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Lunch &amp; Recess</a:t>
            </a:r>
            <a:endParaRPr sz="2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12:00-1:35	Science/Social Studies/Art</a:t>
            </a:r>
            <a:endParaRPr sz="2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135-1:50		Clean Up, Pack Up, Line Up</a:t>
            </a:r>
            <a:endParaRPr sz="23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1:55   		Dismissal</a:t>
            </a:r>
            <a:endParaRPr sz="1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*Drama, weekly		   *Computer Lab 2xs/week 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*STEAM LAB weekly *Library Weekly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880500" y="-191725"/>
            <a:ext cx="7331700" cy="58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hadows Into Light Two"/>
              <a:buAutoNum type="arabicPeriod"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1019550" y="1007025"/>
            <a:ext cx="7053600" cy="4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LANGUAGE ARTS</a:t>
            </a:r>
            <a:endParaRPr b="1" sz="4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Reading Standards: 	</a:t>
            </a: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Upper &amp; Lower Case Letters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Letter Sounds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Blends Sounds in Spoken Words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Reads Sight Words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b="1"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Writing:</a:t>
            </a: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Writes Opinion, Informative &amp; Narrative 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			Pieces using drawing &amp; writing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b="1"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Language:	</a:t>
            </a: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Prints Upper &amp; Lowercase Letters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			Writes most letter sounds to make simple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			words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	Uses correct grammar in writing &amp; 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speaking</a:t>
            </a:r>
            <a:endParaRPr sz="22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</a:t>
            </a:r>
            <a:endParaRPr b="1" sz="55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06150" y="-297450"/>
            <a:ext cx="7331700" cy="58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hadows Into Light Two"/>
              <a:buAutoNum type="arabicPeriod"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019550" y="1007025"/>
            <a:ext cx="7053600" cy="4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LANGUAGE ARTS THEMES</a:t>
            </a:r>
            <a:endParaRPr b="1" sz="4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1: Rules at Home and School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2: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Every Story Has Characters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3: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Plants &amp; Animals Have Needs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</a:t>
            </a: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4: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Writers Tell Many Stories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5: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Technology at Home &amp; School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6: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Stories Have a Message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7: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Holidays and Celebrations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8: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Weather &amp; Seasons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9: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Meeting Our Needs &amp; Wants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UNIT 10: </a:t>
            </a:r>
            <a:r>
              <a:rPr lang="en-US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Forces &amp; Motions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744875" y="1494900"/>
            <a:ext cx="7647000" cy="43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r>
              <a:rPr b="1" lang="en-US" sz="3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Grade K students should master:</a:t>
            </a:r>
            <a:endParaRPr sz="3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Counting to 100 by ones and tens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Writing numbers from 0-20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Counting, 1:1 correspondence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Decomposing numbers to 10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Fluently adding and subtracting     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within 5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60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500700" y="894675"/>
            <a:ext cx="61023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0020" lvl="0" marL="16002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6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CONCEPTS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894875" y="1417075"/>
            <a:ext cx="7508400" cy="4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r>
              <a:rPr b="1"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Grade K students work towards fluency in:</a:t>
            </a: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Place Value 11 to 19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Understanding addition and subtraction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Grade K students are introduced to: </a:t>
            </a:r>
            <a:endParaRPr b="1" sz="24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 word problems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Measurable attributes, such as length or      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height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Classifying objects into categories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2D (flat) and 3D (solid) shapes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		   Comparing, creating, and composing shapes</a:t>
            </a:r>
            <a:endParaRPr sz="2100"/>
          </a:p>
        </p:txBody>
      </p:sp>
      <p:sp>
        <p:nvSpPr>
          <p:cNvPr id="117" name="Google Shape;117;p19"/>
          <p:cNvSpPr txBox="1"/>
          <p:nvPr/>
        </p:nvSpPr>
        <p:spPr>
          <a:xfrm>
            <a:off x="1111625" y="861350"/>
            <a:ext cx="67023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 CONCEPTS</a:t>
            </a:r>
            <a:endParaRPr b="1" sz="6600">
              <a:solidFill>
                <a:srgbClr val="FF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1049750" y="1924650"/>
            <a:ext cx="69873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Computer Lab: 2 times a Week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iPads in our Classroom, 1 to 1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LEXIA Reading Program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ST Math 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Our Class Goal is to complete both programs by mid May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4"/>
              </a:rPr>
              <a:t>https://www.sausd.us/domain/7480</a:t>
            </a:r>
            <a:endParaRPr sz="25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1567375" y="2284075"/>
            <a:ext cx="689100" cy="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589600" y="2106250"/>
            <a:ext cx="689100" cy="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101925" y="1982150"/>
            <a:ext cx="6446100" cy="3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</a:t>
            </a:r>
            <a:r>
              <a:rPr b="1"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Monthly Packet:</a:t>
            </a:r>
            <a:r>
              <a:rPr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3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●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* ½ pg-one pg daily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*parent initial weekly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*teacher initial weekly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*turned every Friday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Homework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should take 10 min, plus 10 min of parent reading. Write the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title of the book on the reading log.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5391">
            <a:off x="1184764" y="2145037"/>
            <a:ext cx="1798972" cy="174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